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8" r:id="rId3"/>
    <p:sldId id="270" r:id="rId4"/>
    <p:sldId id="258" r:id="rId5"/>
    <p:sldId id="271" r:id="rId6"/>
    <p:sldId id="264" r:id="rId7"/>
    <p:sldId id="265" r:id="rId8"/>
    <p:sldId id="266" r:id="rId9"/>
    <p:sldId id="259" r:id="rId10"/>
    <p:sldId id="267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9F5D7-803B-4558-BED2-60BB94B8C16B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48D27-BFC8-4279-B7A9-7A87FDD79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1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Today, more than ever before, the global is part of our everyday lives.  We are linked to others on every continent:</a:t>
            </a:r>
          </a:p>
        </p:txBody>
      </p:sp>
    </p:spTree>
    <p:extLst>
      <p:ext uri="{BB962C8B-B14F-4D97-AF65-F5344CB8AC3E}">
        <p14:creationId xmlns:p14="http://schemas.microsoft.com/office/powerpoint/2010/main" val="593217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0892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 we add “noted on diploma and official</a:t>
            </a:r>
            <a:r>
              <a:rPr lang="en-US" baseline="0" dirty="0" smtClean="0"/>
              <a:t> school transcript?”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48D27-BFC8-4279-B7A9-7A87FDD79A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02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I think we definitely need to add something about personally</a:t>
            </a:r>
            <a:r>
              <a:rPr lang="en-US" baseline="0" dirty="0" smtClean="0"/>
              <a:t> carry this appreciation and empathy for differences forward through out their lives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5806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Mark, we need a clarification here – the Spanish 1 that most students start with is at middle school but they take the same exam – it’s the same course – if that doesn’t count then the only students who could possibly qualify</a:t>
            </a:r>
            <a:r>
              <a:rPr lang="en-US" baseline="0" dirty="0" smtClean="0"/>
              <a:t> are those in level 5 here  and a handful of seniors in level 4 – that’s about 70 kids total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48D27-BFC8-4279-B7A9-7A87FDD79A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99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Heirfer</a:t>
            </a:r>
            <a:r>
              <a:rPr lang="en-US" dirty="0" smtClean="0"/>
              <a:t> is cut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48D27-BFC8-4279-B7A9-7A87FDD79A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79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3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 cmpd="sng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491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113FE7F-C276-4853-9536-0972A25C36A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17F7D94-CDB8-4313-BECE-B01AD31221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ontama.wix.com/globalcertificat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bechop.com/watch/219693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montama.wix.com/globalcertificate#!cultural-literacy/n8gy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Education Achievement Certificate</a:t>
            </a:r>
            <a:br>
              <a:rPr lang="en-US" dirty="0" smtClean="0"/>
            </a:br>
            <a:r>
              <a:rPr lang="en-US" dirty="0" smtClean="0"/>
              <a:t>GEAC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762000"/>
          </a:xfrm>
        </p:spPr>
        <p:txBody>
          <a:bodyPr/>
          <a:lstStyle/>
          <a:p>
            <a:r>
              <a:rPr lang="en-US" dirty="0" smtClean="0"/>
              <a:t>WI – Global Schools Network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2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Actively </a:t>
            </a:r>
            <a:r>
              <a:rPr lang="en-US" dirty="0"/>
              <a:t>participate in 4 global activities</a:t>
            </a:r>
          </a:p>
          <a:p>
            <a:pPr lvl="2"/>
            <a:r>
              <a:rPr lang="en-US" dirty="0"/>
              <a:t>International Club                  - World Affairs Seminar</a:t>
            </a:r>
          </a:p>
          <a:p>
            <a:pPr lvl="2"/>
            <a:r>
              <a:rPr lang="en-US" dirty="0"/>
              <a:t>German Club		</a:t>
            </a:r>
            <a:r>
              <a:rPr lang="en-US" dirty="0" smtClean="0"/>
              <a:t>   - </a:t>
            </a:r>
            <a:r>
              <a:rPr lang="en-US" dirty="0"/>
              <a:t>Travel abroad program</a:t>
            </a:r>
          </a:p>
          <a:p>
            <a:pPr lvl="2"/>
            <a:r>
              <a:rPr lang="en-US" dirty="0" smtClean="0"/>
              <a:t>Host exchange student   	   - Spanish Club     </a:t>
            </a:r>
            <a:endParaRPr lang="en-US" dirty="0"/>
          </a:p>
          <a:p>
            <a:pPr lvl="2"/>
            <a:r>
              <a:rPr lang="en-US" dirty="0" smtClean="0"/>
              <a:t>Attend approved speakers</a:t>
            </a:r>
          </a:p>
          <a:p>
            <a:pPr lvl="2"/>
            <a:r>
              <a:rPr lang="en-US" dirty="0" smtClean="0"/>
              <a:t>Key Club (with international focus)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Citizenship Requirement</a:t>
            </a:r>
            <a:endParaRPr lang="en-US" dirty="0"/>
          </a:p>
        </p:txBody>
      </p:sp>
      <p:pic>
        <p:nvPicPr>
          <p:cNvPr id="4098" name="Picture 2" descr="C:\Users\Mark\AppData\Local\Microsoft\Windows\INetCache\IE\ZL5X0KBB\Kiwanis_Logo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57800"/>
            <a:ext cx="2157412" cy="110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ark\AppData\Local\Microsoft\Windows\INetCache\IE\GE6O6X99\us_passport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07" y="4825450"/>
            <a:ext cx="1570276" cy="197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45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Create/ lead community service project	</a:t>
            </a:r>
          </a:p>
          <a:p>
            <a:endParaRPr lang="en-US" dirty="0"/>
          </a:p>
          <a:p>
            <a:pPr lvl="1"/>
            <a:r>
              <a:rPr lang="en-US" dirty="0" smtClean="0"/>
              <a:t>20 hours of community service globally minded</a:t>
            </a:r>
          </a:p>
          <a:p>
            <a:pPr lvl="2"/>
            <a:r>
              <a:rPr lang="en-US" dirty="0" err="1" smtClean="0"/>
              <a:t>Packathon</a:t>
            </a:r>
            <a:endParaRPr lang="en-US" dirty="0" smtClean="0"/>
          </a:p>
          <a:p>
            <a:pPr lvl="2"/>
            <a:r>
              <a:rPr lang="en-US" dirty="0" smtClean="0"/>
              <a:t>Heifer Project</a:t>
            </a:r>
          </a:p>
          <a:p>
            <a:pPr lvl="2"/>
            <a:r>
              <a:rPr lang="en-US" dirty="0" smtClean="0"/>
              <a:t>Educate community about global issues</a:t>
            </a:r>
          </a:p>
          <a:p>
            <a:pPr lvl="2"/>
            <a:r>
              <a:rPr lang="en-US" dirty="0" smtClean="0"/>
              <a:t>Other (church project over seas)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Service Requirement</a:t>
            </a:r>
            <a:endParaRPr lang="en-US" dirty="0"/>
          </a:p>
        </p:txBody>
      </p:sp>
      <p:pic>
        <p:nvPicPr>
          <p:cNvPr id="1026" name="Picture 2" descr="http://www.trinitymp.org/wp-content/uploads/2011/12/heifer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168507"/>
            <a:ext cx="2565400" cy="161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00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</a:p>
          <a:p>
            <a:pPr lvl="1"/>
            <a:r>
              <a:rPr lang="en-US" dirty="0" smtClean="0"/>
              <a:t>Student Reflection</a:t>
            </a:r>
          </a:p>
          <a:p>
            <a:pPr lvl="1"/>
            <a:r>
              <a:rPr lang="en-US" dirty="0" smtClean="0"/>
              <a:t>Show evidence of global perspective</a:t>
            </a:r>
          </a:p>
          <a:p>
            <a:pPr lvl="1"/>
            <a:endParaRPr lang="en-US" dirty="0"/>
          </a:p>
          <a:p>
            <a:r>
              <a:rPr lang="en-US" dirty="0" smtClean="0"/>
              <a:t>Final Documentation</a:t>
            </a:r>
          </a:p>
          <a:p>
            <a:pPr lvl="1"/>
            <a:r>
              <a:rPr lang="en-US" dirty="0" smtClean="0"/>
              <a:t>Speak to community groups</a:t>
            </a:r>
          </a:p>
          <a:p>
            <a:pPr lvl="1"/>
            <a:r>
              <a:rPr lang="en-US" dirty="0" smtClean="0"/>
              <a:t>Speak to other students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you learned?</a:t>
            </a:r>
            <a:endParaRPr lang="en-US" dirty="0"/>
          </a:p>
        </p:txBody>
      </p:sp>
      <p:pic>
        <p:nvPicPr>
          <p:cNvPr id="6146" name="Picture 2" descr="C:\Users\Mark\AppData\Local\Microsoft\Windows\INetCache\IE\5S7JESW7\Business-Presentatio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90800"/>
            <a:ext cx="2149959" cy="157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4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408333" cy="34506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Get a jump on reading</a:t>
            </a:r>
          </a:p>
          <a:p>
            <a:pPr lvl="1"/>
            <a:r>
              <a:rPr lang="en-US" dirty="0" smtClean="0"/>
              <a:t>Check the current reading list</a:t>
            </a:r>
          </a:p>
          <a:p>
            <a:endParaRPr lang="en-US" dirty="0"/>
          </a:p>
          <a:p>
            <a:r>
              <a:rPr lang="en-US" dirty="0" smtClean="0"/>
              <a:t>Think about your classes you are taking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Think about group involvement at the school</a:t>
            </a:r>
          </a:p>
          <a:p>
            <a:endParaRPr lang="en-US" dirty="0"/>
          </a:p>
          <a:p>
            <a:r>
              <a:rPr lang="en-US" dirty="0" smtClean="0"/>
              <a:t>Visit the Global Certificate Website</a:t>
            </a:r>
          </a:p>
          <a:p>
            <a:pPr lvl="1"/>
            <a:r>
              <a:rPr lang="en-US" dirty="0" smtClean="0">
                <a:hlinkClick r:id="rId2" action="ppaction://hlinkfile"/>
              </a:rPr>
              <a:t>montama.wix.com/</a:t>
            </a:r>
            <a:r>
              <a:rPr lang="en-US" dirty="0" err="1" smtClean="0">
                <a:hlinkClick r:id="rId2" action="ppaction://hlinkfile"/>
              </a:rPr>
              <a:t>globalcertificate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You will be able to sign up electronically from the </a:t>
            </a:r>
            <a:r>
              <a:rPr lang="en-US" smtClean="0"/>
              <a:t>website soon</a:t>
            </a:r>
          </a:p>
          <a:p>
            <a:endParaRPr lang="en-US" dirty="0" smtClean="0"/>
          </a:p>
          <a:p>
            <a:r>
              <a:rPr lang="en-US" dirty="0" smtClean="0"/>
              <a:t>A staff member will be assigned to mentor you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if interested?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5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64976" y="304800"/>
            <a:ext cx="8512500" cy="8574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" dirty="0"/>
              <a:t>Globalization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2057401"/>
            <a:ext cx="8229600" cy="37256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>
              <a:buNone/>
            </a:pPr>
            <a:r>
              <a:rPr lang="en" dirty="0"/>
              <a:t>We live in a time of </a:t>
            </a:r>
            <a:r>
              <a:rPr lang="en" b="1" u="sng" dirty="0">
                <a:solidFill>
                  <a:schemeClr val="hlink"/>
                </a:solidFill>
                <a:hlinkClick r:id="rId3"/>
              </a:rPr>
              <a:t>globalization</a:t>
            </a:r>
            <a:r>
              <a:rPr lang="en" dirty="0"/>
              <a:t>.  We are linked to others on every </a:t>
            </a:r>
            <a:r>
              <a:rPr lang="en" dirty="0" smtClean="0"/>
              <a:t>continent more now than ever in human history:</a:t>
            </a:r>
            <a:endParaRPr lang="en" dirty="0"/>
          </a:p>
          <a:p>
            <a:pPr marL="457200" indent="-381000">
              <a:lnSpc>
                <a:spcPct val="150000"/>
              </a:lnSpc>
              <a:buClr>
                <a:schemeClr val="dk1"/>
              </a:buClr>
              <a:buFont typeface="Arial"/>
              <a:buChar char="●"/>
            </a:pPr>
            <a:r>
              <a:rPr lang="en" b="1" u="sng" dirty="0"/>
              <a:t>SOCIALLY</a:t>
            </a:r>
            <a:r>
              <a:rPr lang="en" b="1" dirty="0"/>
              <a:t> </a:t>
            </a:r>
            <a:r>
              <a:rPr lang="en" dirty="0"/>
              <a:t>through the media and telecommunications</a:t>
            </a:r>
          </a:p>
          <a:p>
            <a:pPr marL="457200" indent="-381000">
              <a:lnSpc>
                <a:spcPct val="150000"/>
              </a:lnSpc>
              <a:buClr>
                <a:schemeClr val="dk1"/>
              </a:buClr>
              <a:buFont typeface="Arial"/>
              <a:buChar char="●"/>
            </a:pPr>
            <a:r>
              <a:rPr lang="en" b="1" u="sng" dirty="0"/>
              <a:t>CULTURALLY</a:t>
            </a:r>
            <a:r>
              <a:rPr lang="en" b="1" dirty="0"/>
              <a:t> </a:t>
            </a:r>
            <a:r>
              <a:rPr lang="en" dirty="0"/>
              <a:t>through movements of people</a:t>
            </a:r>
          </a:p>
          <a:p>
            <a:pPr marL="457200" indent="-381000">
              <a:lnSpc>
                <a:spcPct val="150000"/>
              </a:lnSpc>
              <a:buClr>
                <a:schemeClr val="dk1"/>
              </a:buClr>
              <a:buFont typeface="Arial"/>
              <a:buChar char="●"/>
            </a:pPr>
            <a:r>
              <a:rPr lang="en" b="1" u="sng" dirty="0"/>
              <a:t>ECONOMICALLY</a:t>
            </a:r>
            <a:r>
              <a:rPr lang="en" b="1" dirty="0"/>
              <a:t> </a:t>
            </a:r>
            <a:r>
              <a:rPr lang="en" dirty="0"/>
              <a:t>through trade </a:t>
            </a:r>
          </a:p>
          <a:p>
            <a:pPr marL="457200" indent="-381000">
              <a:buClr>
                <a:schemeClr val="dk1"/>
              </a:buClr>
              <a:buFont typeface="Arial"/>
              <a:buChar char="●"/>
            </a:pPr>
            <a:r>
              <a:rPr lang="en" b="1" u="sng" dirty="0"/>
              <a:t>POLITICALLY</a:t>
            </a:r>
            <a:r>
              <a:rPr lang="en" b="1" dirty="0"/>
              <a:t> </a:t>
            </a:r>
            <a:r>
              <a:rPr lang="en" dirty="0"/>
              <a:t>through international relations and systems of regulation</a:t>
            </a:r>
          </a:p>
          <a:p>
            <a:pPr marL="457200" indent="-381000">
              <a:buClr>
                <a:schemeClr val="dk1"/>
              </a:buClr>
              <a:buFont typeface="Arial"/>
              <a:buChar char="●"/>
            </a:pPr>
            <a:r>
              <a:rPr lang="en" b="1" u="sng" dirty="0"/>
              <a:t>ENVIRONMENTALLY</a:t>
            </a:r>
            <a:r>
              <a:rPr lang="en" dirty="0"/>
              <a:t> through sharing one planet</a:t>
            </a:r>
          </a:p>
          <a:p>
            <a:pPr>
              <a:buNone/>
            </a:pPr>
            <a:endParaRPr dirty="0"/>
          </a:p>
        </p:txBody>
      </p:sp>
      <p:pic>
        <p:nvPicPr>
          <p:cNvPr id="42" name="Shape 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3800" y="3286800"/>
            <a:ext cx="1266899" cy="126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37060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2057401"/>
            <a:ext cx="8229600" cy="37256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>
              <a:lnSpc>
                <a:spcPct val="115000"/>
              </a:lnSpc>
              <a:spcBef>
                <a:spcPts val="700"/>
              </a:spcBef>
              <a:buNone/>
            </a:pPr>
            <a:r>
              <a:rPr lang="en" sz="2800" dirty="0"/>
              <a:t>Includes being able to:</a:t>
            </a:r>
          </a:p>
          <a:p>
            <a:pPr marL="457200" indent="-3810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Font typeface="Arial"/>
              <a:buAutoNum type="arabicPeriod"/>
            </a:pPr>
            <a:r>
              <a:rPr lang="en" b="1" dirty="0"/>
              <a:t>communicate </a:t>
            </a:r>
            <a:r>
              <a:rPr lang="en" dirty="0"/>
              <a:t>effectively across linguistic and cultural boundaries</a:t>
            </a:r>
          </a:p>
          <a:p>
            <a:pPr marL="457200" indent="-3810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Font typeface="Arial"/>
              <a:buAutoNum type="arabicPeriod"/>
            </a:pPr>
            <a:r>
              <a:rPr lang="en" b="1" dirty="0"/>
              <a:t>see </a:t>
            </a:r>
            <a:r>
              <a:rPr lang="en" dirty="0"/>
              <a:t>and </a:t>
            </a:r>
            <a:r>
              <a:rPr lang="en" b="1" dirty="0"/>
              <a:t>understand </a:t>
            </a:r>
            <a:r>
              <a:rPr lang="en" dirty="0"/>
              <a:t>the world from a perspective other than one's own</a:t>
            </a:r>
          </a:p>
          <a:p>
            <a:pPr marL="457200" indent="-3810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Font typeface="Arial"/>
              <a:buAutoNum type="arabicPeriod"/>
            </a:pPr>
            <a:r>
              <a:rPr lang="en" b="1" dirty="0"/>
              <a:t>understand </a:t>
            </a:r>
            <a:r>
              <a:rPr lang="en" dirty="0"/>
              <a:t>and </a:t>
            </a:r>
            <a:r>
              <a:rPr lang="en" b="1" dirty="0"/>
              <a:t>appreciate </a:t>
            </a:r>
            <a:r>
              <a:rPr lang="en" dirty="0"/>
              <a:t>the diversity of  </a:t>
            </a:r>
            <a:r>
              <a:rPr lang="en" dirty="0" smtClean="0"/>
              <a:t>societies </a:t>
            </a:r>
            <a:r>
              <a:rPr lang="en" dirty="0"/>
              <a:t>and cultures.</a:t>
            </a:r>
          </a:p>
          <a:p>
            <a:pPr>
              <a:buNone/>
            </a:pPr>
            <a:endParaRPr dirty="0"/>
          </a:p>
        </p:txBody>
      </p: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92967" y="762000"/>
            <a:ext cx="8229600" cy="8574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" dirty="0"/>
              <a:t>Global Competence is IMPORTANT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6600" y="5105400"/>
            <a:ext cx="1504375" cy="14664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24066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Education Achievement Certificate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GEAC?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Certificate &amp; Recognition for “Global Minded Students.”</a:t>
            </a:r>
          </a:p>
          <a:p>
            <a:endParaRPr lang="en-US" dirty="0"/>
          </a:p>
          <a:p>
            <a:r>
              <a:rPr lang="en-US" dirty="0" smtClean="0"/>
              <a:t>Special recognition on transcripts</a:t>
            </a:r>
          </a:p>
          <a:p>
            <a:endParaRPr lang="en-US" dirty="0"/>
          </a:p>
          <a:p>
            <a:r>
              <a:rPr lang="en-US" dirty="0" smtClean="0"/>
              <a:t>“1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Globals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You live in a Globalized world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81000" y="381000"/>
            <a:ext cx="8229600" cy="8574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" dirty="0"/>
              <a:t>Purpose of the GEAC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2057401"/>
            <a:ext cx="8229600" cy="37256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457200" indent="-381000">
              <a:buClr>
                <a:schemeClr val="dk1"/>
              </a:buClr>
              <a:buFont typeface="Arial"/>
              <a:buChar char="●"/>
            </a:pPr>
            <a:r>
              <a:rPr lang="en" dirty="0"/>
              <a:t>Encourage students to recognize the value of and emphasize global aspects of their </a:t>
            </a:r>
            <a:r>
              <a:rPr lang="en" dirty="0" smtClean="0"/>
              <a:t>education</a:t>
            </a:r>
          </a:p>
          <a:p>
            <a:pPr marL="457200" indent="-381000">
              <a:buClr>
                <a:schemeClr val="dk1"/>
              </a:buClr>
              <a:buFont typeface="Arial"/>
              <a:buChar char="●"/>
            </a:pPr>
            <a:endParaRPr lang="en" dirty="0"/>
          </a:p>
          <a:p>
            <a:pPr marL="457200" indent="-381000">
              <a:buClr>
                <a:schemeClr val="dk1"/>
              </a:buClr>
              <a:buFont typeface="Arial"/>
              <a:buChar char="●"/>
            </a:pPr>
            <a:r>
              <a:rPr lang="en" dirty="0" smtClean="0"/>
              <a:t>Encourage students to empathize and appreciate global differences throughout your life.</a:t>
            </a:r>
            <a:endParaRPr lang="en" dirty="0"/>
          </a:p>
          <a:p>
            <a:pPr>
              <a:buNone/>
            </a:pPr>
            <a:endParaRPr dirty="0"/>
          </a:p>
          <a:p>
            <a:pPr marL="457200" indent="-381000">
              <a:buClr>
                <a:schemeClr val="dk1"/>
              </a:buClr>
              <a:buFont typeface="Arial"/>
              <a:buChar char="●"/>
            </a:pPr>
            <a:r>
              <a:rPr lang="en" dirty="0"/>
              <a:t>Serve as a selection consideration for colleges and universities</a:t>
            </a:r>
          </a:p>
          <a:p>
            <a:pPr>
              <a:buNone/>
            </a:pPr>
            <a:endParaRPr dirty="0"/>
          </a:p>
          <a:p>
            <a:pPr marL="457200" indent="-381000">
              <a:buClr>
                <a:schemeClr val="dk1"/>
              </a:buClr>
              <a:buFont typeface="Arial"/>
              <a:buChar char="●"/>
            </a:pPr>
            <a:r>
              <a:rPr lang="en" dirty="0"/>
              <a:t>Serve as a hiring consideration by employers</a:t>
            </a:r>
          </a:p>
        </p:txBody>
      </p:sp>
    </p:spTree>
    <p:extLst>
      <p:ext uri="{BB962C8B-B14F-4D97-AF65-F5344CB8AC3E}">
        <p14:creationId xmlns:p14="http://schemas.microsoft.com/office/powerpoint/2010/main" val="105551648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Qualifications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Courses</a:t>
            </a:r>
          </a:p>
          <a:p>
            <a:endParaRPr lang="en-US" dirty="0"/>
          </a:p>
          <a:p>
            <a:r>
              <a:rPr lang="en-US" dirty="0" smtClean="0"/>
              <a:t>World Language Classes</a:t>
            </a:r>
          </a:p>
          <a:p>
            <a:endParaRPr lang="en-US" dirty="0"/>
          </a:p>
          <a:p>
            <a:r>
              <a:rPr lang="en-US" dirty="0" smtClean="0"/>
              <a:t>Cultural Literacy</a:t>
            </a:r>
          </a:p>
          <a:p>
            <a:endParaRPr lang="en-US" dirty="0"/>
          </a:p>
          <a:p>
            <a:r>
              <a:rPr lang="en-US" dirty="0" smtClean="0"/>
              <a:t>Global Community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2197608"/>
          </a:xfrm>
        </p:spPr>
        <p:txBody>
          <a:bodyPr/>
          <a:lstStyle/>
          <a:p>
            <a:r>
              <a:rPr lang="en-US" dirty="0" smtClean="0"/>
              <a:t>Global Service</a:t>
            </a:r>
          </a:p>
          <a:p>
            <a:endParaRPr lang="en-US" dirty="0"/>
          </a:p>
          <a:p>
            <a:r>
              <a:rPr lang="en-US" dirty="0" smtClean="0"/>
              <a:t>Presentation (share how your perspectives have changed)</a:t>
            </a:r>
            <a:endParaRPr lang="en-US" dirty="0"/>
          </a:p>
        </p:txBody>
      </p:sp>
      <p:pic>
        <p:nvPicPr>
          <p:cNvPr id="2050" name="Picture 2" descr="C:\Users\Mark\AppData\Local\Microsoft\Windows\INetCache\IE\GE6O6X99\america-globe-300x25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3723">
            <a:off x="6019800" y="4953000"/>
            <a:ext cx="19431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11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years of German</a:t>
            </a:r>
          </a:p>
          <a:p>
            <a:pPr lvl="2"/>
            <a:r>
              <a:rPr lang="en-US" dirty="0" smtClean="0"/>
              <a:t>Or</a:t>
            </a:r>
          </a:p>
          <a:p>
            <a:r>
              <a:rPr lang="en-US" dirty="0" smtClean="0"/>
              <a:t>4 years of Spanish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All in the High School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world language?</a:t>
            </a:r>
            <a:endParaRPr lang="en-US" dirty="0"/>
          </a:p>
        </p:txBody>
      </p:sp>
      <p:pic>
        <p:nvPicPr>
          <p:cNvPr id="1026" name="Picture 2" descr="C:\Users\Mark\AppData\Local\Microsoft\Windows\INetCache\IE\5S7JESW7\german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14600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554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2937933" cy="3344333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B0F0"/>
                </a:solidFill>
              </a:rPr>
              <a:t>World History             </a:t>
            </a:r>
            <a:r>
              <a:rPr lang="en-US" sz="1800" dirty="0" smtClean="0">
                <a:solidFill>
                  <a:srgbClr val="00B0F0"/>
                </a:solidFill>
              </a:rPr>
              <a:t>	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</a:rPr>
              <a:t>Human Geography</a:t>
            </a:r>
            <a:endParaRPr lang="en-US" sz="1800" dirty="0">
              <a:solidFill>
                <a:srgbClr val="00B0F0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B0F0"/>
                </a:solidFill>
              </a:rPr>
              <a:t>Geography  </a:t>
            </a:r>
            <a:r>
              <a:rPr lang="en-US" sz="1800" dirty="0" smtClean="0">
                <a:solidFill>
                  <a:srgbClr val="00B0F0"/>
                </a:solidFill>
              </a:rPr>
              <a:t>(1/2)                  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</a:rPr>
              <a:t>AP </a:t>
            </a:r>
            <a:r>
              <a:rPr lang="en-US" sz="1800" dirty="0">
                <a:solidFill>
                  <a:srgbClr val="00B0F0"/>
                </a:solidFill>
              </a:rPr>
              <a:t>European History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B0F0"/>
                </a:solidFill>
              </a:rPr>
              <a:t>Global Foods </a:t>
            </a:r>
            <a:r>
              <a:rPr lang="en-US" sz="1800" dirty="0" smtClean="0">
                <a:solidFill>
                  <a:srgbClr val="00B0F0"/>
                </a:solidFill>
              </a:rPr>
              <a:t>(1/2)              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rgbClr val="00B0F0"/>
                </a:solidFill>
              </a:rPr>
              <a:t>Geology(1/2)</a:t>
            </a:r>
            <a:endParaRPr lang="en-US" sz="1800" dirty="0">
              <a:solidFill>
                <a:srgbClr val="00B0F0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00B0F0"/>
                </a:solidFill>
              </a:rPr>
              <a:t>Global Marketing              </a:t>
            </a:r>
            <a:r>
              <a:rPr lang="en-US" sz="1800" dirty="0" smtClean="0"/>
              <a:t>	</a:t>
            </a:r>
          </a:p>
          <a:p>
            <a:pPr marL="301943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credits in other courses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2667000"/>
            <a:ext cx="3886200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</a:rPr>
              <a:t> Additional World Language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</a:rPr>
              <a:t>AP Art History </a:t>
            </a:r>
            <a:endParaRPr lang="en-US" dirty="0" smtClean="0">
              <a:solidFill>
                <a:srgbClr val="00B0F0"/>
              </a:solidFill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Emerging </a:t>
            </a:r>
            <a:r>
              <a:rPr lang="en-US" dirty="0">
                <a:solidFill>
                  <a:srgbClr val="00B0F0"/>
                </a:solidFill>
              </a:rPr>
              <a:t>Nations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</a:rPr>
              <a:t>Journalism                           	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History </a:t>
            </a:r>
            <a:r>
              <a:rPr lang="en-US" dirty="0">
                <a:solidFill>
                  <a:srgbClr val="00B0F0"/>
                </a:solidFill>
              </a:rPr>
              <a:t>of Asia &amp; Russia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B0F0"/>
                </a:solidFill>
              </a:rPr>
              <a:t>Choir                                      	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Orchestra</a:t>
            </a:r>
          </a:p>
        </p:txBody>
      </p:sp>
    </p:spTree>
    <p:extLst>
      <p:ext uri="{BB962C8B-B14F-4D97-AF65-F5344CB8AC3E}">
        <p14:creationId xmlns:p14="http://schemas.microsoft.com/office/powerpoint/2010/main" val="2610551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1981200"/>
            <a:ext cx="7408333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Cultural Literacy</a:t>
            </a:r>
          </a:p>
          <a:p>
            <a:pPr lvl="1"/>
            <a:r>
              <a:rPr lang="en-US" dirty="0" smtClean="0"/>
              <a:t>Review 8 sources of literature, film, media, etc.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hlinkClick r:id="rId2"/>
              </a:rPr>
              <a:t>Book list here</a:t>
            </a:r>
            <a:endParaRPr lang="en-US" dirty="0" smtClean="0"/>
          </a:p>
          <a:p>
            <a:pPr lvl="2"/>
            <a:r>
              <a:rPr lang="en-US" dirty="0" smtClean="0"/>
              <a:t>Author is from outside the US</a:t>
            </a:r>
          </a:p>
          <a:p>
            <a:pPr lvl="2"/>
            <a:r>
              <a:rPr lang="en-US" dirty="0" smtClean="0"/>
              <a:t>Story is about outside the US</a:t>
            </a:r>
          </a:p>
          <a:p>
            <a:pPr lvl="3"/>
            <a:r>
              <a:rPr lang="en-US" dirty="0" smtClean="0"/>
              <a:t>Must learn about the world from non-American perspective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4 must be books</a:t>
            </a:r>
          </a:p>
          <a:p>
            <a:pPr lvl="1"/>
            <a:r>
              <a:rPr lang="en-US" dirty="0" smtClean="0"/>
              <a:t>4 books or other media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Cultural Literacy Requirement?</a:t>
            </a:r>
            <a:endParaRPr lang="en-US" dirty="0"/>
          </a:p>
        </p:txBody>
      </p:sp>
      <p:pic>
        <p:nvPicPr>
          <p:cNvPr id="3074" name="Picture 2" descr="C:\Users\Mark\AppData\Local\Microsoft\Windows\INetCache\IE\5S7JESW7\medium-book-on-its-side-33.3-15421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486400"/>
            <a:ext cx="2133600" cy="103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39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667</TotalTime>
  <Words>522</Words>
  <Application>Microsoft Office PowerPoint</Application>
  <PresentationFormat>On-screen Show (4:3)</PresentationFormat>
  <Paragraphs>120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Candara</vt:lpstr>
      <vt:lpstr>Symbol</vt:lpstr>
      <vt:lpstr>Wingdings</vt:lpstr>
      <vt:lpstr>Waveform</vt:lpstr>
      <vt:lpstr>Global Education Achievement Certificate GEAC</vt:lpstr>
      <vt:lpstr>Globalization</vt:lpstr>
      <vt:lpstr>Global Competence is IMPORTANT</vt:lpstr>
      <vt:lpstr>Global Education Achievement Certificate</vt:lpstr>
      <vt:lpstr>Purpose of the GEAC</vt:lpstr>
      <vt:lpstr>Qualifications</vt:lpstr>
      <vt:lpstr>How much world language?</vt:lpstr>
      <vt:lpstr>4 credits in other courses</vt:lpstr>
      <vt:lpstr>What is the Cultural Literacy Requirement?</vt:lpstr>
      <vt:lpstr>Global Citizenship Requirement</vt:lpstr>
      <vt:lpstr>Community Service Requirement</vt:lpstr>
      <vt:lpstr>Evidence you learned?</vt:lpstr>
      <vt:lpstr>What to do if interested?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Education Achievement Certificate</dc:title>
  <dc:creator>Windows User</dc:creator>
  <cp:lastModifiedBy>Windows User</cp:lastModifiedBy>
  <cp:revision>15</cp:revision>
  <dcterms:created xsi:type="dcterms:W3CDTF">2015-04-01T14:34:35Z</dcterms:created>
  <dcterms:modified xsi:type="dcterms:W3CDTF">2015-09-11T12:48:38Z</dcterms:modified>
</cp:coreProperties>
</file>